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3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7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09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30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941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30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486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47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21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5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44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787C1-BD1B-4F65-919F-3ADAEF11E53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7DD3B-01FB-458B-BA1C-859E2BF65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32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3669" y="280311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 психолого-педагогического сопровождения студентов с НОДА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6446" y="5921829"/>
            <a:ext cx="9144000" cy="6945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348" y="-136072"/>
            <a:ext cx="8902337" cy="14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1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4497"/>
            <a:ext cx="10515600" cy="1922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8276"/>
            <a:ext cx="6999514" cy="44010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Инвалидность, обусловленная поражением опорно-двигательного аппарата является тяжело переживаемым ненормативным кризисом развития личности.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Люди с врожденными и приобретенными нарушениями опорно-двигательного аппарата (ОДА) различаются по психологическому опыту и реакциям.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983" y="1240541"/>
            <a:ext cx="3126377" cy="264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4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9034"/>
            <a:ext cx="10515600" cy="52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227169"/>
              </p:ext>
            </p:extLst>
          </p:nvPr>
        </p:nvGraphicFramePr>
        <p:xfrm>
          <a:off x="723900" y="252549"/>
          <a:ext cx="10744200" cy="6522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188">
                  <a:extLst>
                    <a:ext uri="{9D8B030D-6E8A-4147-A177-3AD203B41FA5}">
                      <a16:colId xmlns:a16="http://schemas.microsoft.com/office/drawing/2014/main" val="1597618029"/>
                    </a:ext>
                  </a:extLst>
                </a:gridCol>
                <a:gridCol w="4110823">
                  <a:extLst>
                    <a:ext uri="{9D8B030D-6E8A-4147-A177-3AD203B41FA5}">
                      <a16:colId xmlns:a16="http://schemas.microsoft.com/office/drawing/2014/main" val="310215685"/>
                    </a:ext>
                  </a:extLst>
                </a:gridCol>
                <a:gridCol w="4580189">
                  <a:extLst>
                    <a:ext uri="{9D8B030D-6E8A-4147-A177-3AD203B41FA5}">
                      <a16:colId xmlns:a16="http://schemas.microsoft.com/office/drawing/2014/main" val="3051566367"/>
                    </a:ext>
                  </a:extLst>
                </a:gridCol>
              </a:tblGrid>
              <a:tr h="37229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Врожденные нарушения 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Приобретенные нарушения ОДА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817522"/>
                  </a:ext>
                </a:extLst>
              </a:tr>
              <a:tr h="1468759">
                <a:tc>
                  <a:txBody>
                    <a:bodyPr/>
                    <a:lstStyle/>
                    <a:p>
                      <a:r>
                        <a:rPr lang="ru-RU" dirty="0" smtClean="0"/>
                        <a:t>Эмоциональное состояние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Часто отсутствует острое ощущение утраты.</a:t>
                      </a:r>
                    </a:p>
                    <a:p>
                      <a:r>
                        <a:rPr lang="ru-RU" dirty="0" smtClean="0"/>
                        <a:t>- Более спокойное принятие ограничений как части своей жизни.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Возможен выраженный психологический кризис, связанный с потерей прежних навыков.</a:t>
                      </a:r>
                    </a:p>
                    <a:p>
                      <a:r>
                        <a:rPr lang="ru-RU" dirty="0" smtClean="0"/>
                        <a:t>- Возможно развитие депрессии, тревожности, фрустрации.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29913"/>
                  </a:ext>
                </a:extLst>
              </a:tr>
              <a:tr h="1468759">
                <a:tc>
                  <a:txBody>
                    <a:bodyPr/>
                    <a:lstStyle/>
                    <a:p>
                      <a:r>
                        <a:rPr lang="ru-RU" dirty="0" smtClean="0"/>
                        <a:t>Когнитивные процессы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Зачастую отмечается отставание в развитии на уровне наглядно-образного мышления.</a:t>
                      </a:r>
                    </a:p>
                    <a:p>
                      <a:r>
                        <a:rPr lang="ru-RU" dirty="0" smtClean="0"/>
                        <a:t>- Возможны трудности в формировании представлений.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Могут наблюдаться нарушения памяти и внимания, особенно вербальной.</a:t>
                      </a:r>
                    </a:p>
                    <a:p>
                      <a:r>
                        <a:rPr lang="ru-RU" dirty="0" smtClean="0"/>
                        <a:t>- Возможны трудности с быстрой потерей информации.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739994"/>
                  </a:ext>
                </a:extLst>
              </a:tr>
              <a:tr h="1744152">
                <a:tc>
                  <a:txBody>
                    <a:bodyPr/>
                    <a:lstStyle/>
                    <a:p>
                      <a:r>
                        <a:rPr lang="ru-RU" dirty="0" smtClean="0"/>
                        <a:t>Мотивация и самооценка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Самооценка и самоощущение формируются в контексте имеющихся ограничений.</a:t>
                      </a:r>
                    </a:p>
                    <a:p>
                      <a:r>
                        <a:rPr lang="ru-RU" dirty="0" smtClean="0"/>
                        <a:t>- Мотивация может быть связана с адаптацией и компенсацией.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Может наблюдаться резкое снижение самооценки из-за невозможности вести прежний образ жизни.</a:t>
                      </a:r>
                    </a:p>
                    <a:p>
                      <a:r>
                        <a:rPr lang="ru-RU" dirty="0" smtClean="0"/>
                        <a:t>- Мотивация может быть направлена на восстановление утраченных навыков или на поиск новых целей.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50093"/>
                  </a:ext>
                </a:extLst>
              </a:tr>
              <a:tr h="1468759"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Интеграция в социальную среду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Интеграция происходит постепенно с момента рождения.</a:t>
                      </a:r>
                    </a:p>
                    <a:p>
                      <a:r>
                        <a:rPr lang="ru-RU" dirty="0" smtClean="0"/>
                        <a:t>- Отношения с окружающими строятся на основе уже сформировавшейся личности.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Интеграция может быть затруднена из-за внезапных изменений в социальной роли.</a:t>
                      </a:r>
                    </a:p>
                    <a:p>
                      <a:r>
                        <a:rPr lang="ru-RU" dirty="0" smtClean="0"/>
                        <a:t>- Возможны сложности в принятии окружающими, которые могут не понимать причин изменений.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45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570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4988" y="606425"/>
            <a:ext cx="10515600" cy="17710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Социальная изоляция инвалидов — это невозможность войти в круг общения, удовлетворить потребность в коммуникации, даже если речь идёт о поверхностных контактах с другими людьми, не предполагающих тёплой эмоциональной связи.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017" y="4389799"/>
            <a:ext cx="3603902" cy="20255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4988" y="2529899"/>
            <a:ext cx="699298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Причины социальной изолированности инвалидов с нарушениями опорно-двигательного аппарата кроются в комплексе факторов: физические ограничения и проблемы с самооценкой, недостаточная доступность среды и социальной инфраструктуры (здравоохранение, образование, культура), а также социальные барьеры, такие как стереотипы и недостаток социальной поддержки. Недоступность зданий, транспорта и объектов обслуживания, а также трудности в получении образования и профессиональной подготовки могут ограничивать участие человека в общественной жизни.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798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657" y="150586"/>
            <a:ext cx="10515600" cy="10892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Способы профилактики социальной изоляции: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4725" y="1454332"/>
            <a:ext cx="6267994" cy="19974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/>
              <a:t>Участие в общественной жизни</a:t>
            </a:r>
            <a:r>
              <a:rPr lang="ru-RU" dirty="0"/>
              <a:t>. </a:t>
            </a: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Создание особых образовательных условий. </a:t>
            </a:r>
          </a:p>
          <a:p>
            <a:pPr marL="0" lvl="0" indent="0">
              <a:buNone/>
            </a:pPr>
            <a:r>
              <a:rPr lang="ru-RU" dirty="0" smtClean="0"/>
              <a:t>Содействие в получении дополнительного образования.</a:t>
            </a:r>
          </a:p>
          <a:p>
            <a:pPr marL="0" lvl="0" indent="0">
              <a:buNone/>
            </a:pPr>
            <a:r>
              <a:rPr lang="ru-RU" dirty="0" err="1" smtClean="0"/>
              <a:t>Абилимпикс</a:t>
            </a:r>
            <a:r>
              <a:rPr lang="ru-RU" dirty="0" smtClean="0"/>
              <a:t> как форма поддержки.</a:t>
            </a:r>
          </a:p>
          <a:p>
            <a:pPr marL="0" lvl="0" indent="0">
              <a:buNone/>
            </a:pPr>
            <a:r>
              <a:rPr lang="ru-RU" dirty="0" smtClean="0"/>
              <a:t>Трудоустройство.</a:t>
            </a:r>
            <a:endParaRPr lang="ru-RU" dirty="0"/>
          </a:p>
          <a:p>
            <a:pPr lvl="0"/>
            <a:endParaRPr lang="ru-RU" dirty="0" smtClean="0"/>
          </a:p>
          <a:p>
            <a:pPr lvl="0"/>
            <a:endParaRPr lang="ru-RU" dirty="0"/>
          </a:p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655" y="3666310"/>
            <a:ext cx="4173958" cy="3132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423" y="1055037"/>
            <a:ext cx="3320870" cy="24906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372" y="3545690"/>
            <a:ext cx="4334693" cy="325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27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811" y="238872"/>
            <a:ext cx="10959353" cy="8548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Организация психолого-педагогического сопровождения.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579" y="1093694"/>
            <a:ext cx="3641504" cy="24210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199" y="811080"/>
            <a:ext cx="3244216" cy="21943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199" y="2994744"/>
            <a:ext cx="3216545" cy="24124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804" y="916080"/>
            <a:ext cx="3464860" cy="25986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811" y="3792924"/>
            <a:ext cx="3464860" cy="25986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671" y="4559395"/>
            <a:ext cx="3095063" cy="23212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4445" y="3792924"/>
            <a:ext cx="3396542" cy="240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64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360</Words>
  <Application>Microsoft Office PowerPoint</Application>
  <PresentationFormat>Широкоэкранный</PresentationFormat>
  <Paragraphs>38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Особенности  психолого-педагогического сопровождения студентов с НОДА</vt:lpstr>
      <vt:lpstr>Презентация PowerPoint</vt:lpstr>
      <vt:lpstr>Презентация PowerPoint</vt:lpstr>
      <vt:lpstr>Презентация PowerPoint</vt:lpstr>
      <vt:lpstr>Способы профилактики социальной изоляции: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 психолого-педагогического сопровождения студентов с НОДА</dc:title>
  <dc:creator>Пользователь</dc:creator>
  <cp:lastModifiedBy>Пользователь</cp:lastModifiedBy>
  <cp:revision>9</cp:revision>
  <dcterms:created xsi:type="dcterms:W3CDTF">2025-12-02T05:18:59Z</dcterms:created>
  <dcterms:modified xsi:type="dcterms:W3CDTF">2025-12-02T08:13:50Z</dcterms:modified>
</cp:coreProperties>
</file>